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  <p:sldId id="261" r:id="rId6"/>
    <p:sldId id="260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662" autoAdjust="0"/>
  </p:normalViewPr>
  <p:slideViewPr>
    <p:cSldViewPr>
      <p:cViewPr varScale="1">
        <p:scale>
          <a:sx n="71" d="100"/>
          <a:sy n="71" d="100"/>
        </p:scale>
        <p:origin x="135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9" y="0"/>
            <a:ext cx="91319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1849" y="620688"/>
            <a:ext cx="7772400" cy="1470025"/>
          </a:xfrm>
        </p:spPr>
        <p:txBody>
          <a:bodyPr/>
          <a:lstStyle/>
          <a:p>
            <a:r>
              <a:rPr lang="uk-UA" dirty="0" smtClean="0"/>
              <a:t>Як створити перехресний запит</a:t>
            </a:r>
            <a:r>
              <a:rPr lang="en-US" dirty="0" smtClean="0"/>
              <a:t>?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435062"/>
            <a:ext cx="2949550" cy="1929333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207" y="4562162"/>
            <a:ext cx="3888432" cy="1438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488699"/>
            <a:ext cx="3358893" cy="3815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939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9" y="0"/>
            <a:ext cx="91319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1849" y="188640"/>
            <a:ext cx="7772400" cy="2376264"/>
          </a:xfrm>
        </p:spPr>
        <p:txBody>
          <a:bodyPr>
            <a:noAutofit/>
          </a:bodyPr>
          <a:lstStyle/>
          <a:p>
            <a:r>
              <a:rPr lang="ru-RU" sz="3200" b="1" i="1" u="sng" dirty="0" err="1"/>
              <a:t>Перехресний</a:t>
            </a:r>
            <a:r>
              <a:rPr lang="ru-RU" sz="3200" b="1" i="1" u="sng" dirty="0"/>
              <a:t> запит </a:t>
            </a:r>
            <a:r>
              <a:rPr lang="ru-RU" sz="3200" dirty="0" smtClean="0"/>
              <a:t>– </a:t>
            </a:r>
            <a:r>
              <a:rPr lang="ru-RU" sz="2800" dirty="0" err="1" smtClean="0"/>
              <a:t>це</a:t>
            </a:r>
            <a:r>
              <a:rPr lang="ru-RU" sz="2800" dirty="0" smtClean="0"/>
              <a:t> запит у </a:t>
            </a:r>
            <a:r>
              <a:rPr lang="ru-RU" sz="2800" dirty="0" err="1" smtClean="0"/>
              <a:t>якому</a:t>
            </a:r>
            <a:r>
              <a:rPr lang="ru-RU" sz="2800" dirty="0" smtClean="0"/>
              <a:t> </a:t>
            </a:r>
            <a:r>
              <a:rPr lang="ru-RU" sz="2800" dirty="0" err="1" smtClean="0"/>
              <a:t>відбувається</a:t>
            </a:r>
            <a:r>
              <a:rPr lang="ru-RU" sz="2800" dirty="0" smtClean="0"/>
              <a:t> </a:t>
            </a:r>
            <a:r>
              <a:rPr lang="ru-RU" sz="2800" dirty="0" err="1" smtClean="0"/>
              <a:t>статистична</a:t>
            </a:r>
            <a:r>
              <a:rPr lang="ru-RU" sz="2800" dirty="0" smtClean="0"/>
              <a:t> </a:t>
            </a:r>
            <a:r>
              <a:rPr lang="ru-RU" sz="2800" dirty="0" err="1" smtClean="0"/>
              <a:t>обробка</a:t>
            </a:r>
            <a:r>
              <a:rPr lang="ru-RU" sz="2800" dirty="0" smtClean="0"/>
              <a:t> </a:t>
            </a:r>
            <a:r>
              <a:rPr lang="ru-RU" sz="2800" dirty="0" err="1" smtClean="0"/>
              <a:t>даних</a:t>
            </a:r>
            <a:r>
              <a:rPr lang="ru-RU" sz="2800" dirty="0" smtClean="0"/>
              <a:t>, </a:t>
            </a:r>
            <a:r>
              <a:rPr lang="ru-RU" sz="2800" dirty="0" err="1" smtClean="0"/>
              <a:t>результати</a:t>
            </a:r>
            <a:r>
              <a:rPr lang="ru-RU" sz="2800" dirty="0" smtClean="0"/>
              <a:t> </a:t>
            </a:r>
            <a:r>
              <a:rPr lang="ru-RU" sz="2800" dirty="0" err="1" smtClean="0"/>
              <a:t>якої</a:t>
            </a:r>
            <a:r>
              <a:rPr lang="ru-RU" sz="2800" dirty="0" smtClean="0"/>
              <a:t> </a:t>
            </a:r>
            <a:r>
              <a:rPr lang="ru-RU" sz="2800" dirty="0" err="1" smtClean="0"/>
              <a:t>виводяться</a:t>
            </a:r>
            <a:r>
              <a:rPr lang="ru-RU" sz="2800" dirty="0" smtClean="0"/>
              <a:t> у </a:t>
            </a:r>
            <a:r>
              <a:rPr lang="ru-RU" sz="2800" dirty="0" err="1" smtClean="0"/>
              <a:t>вигляді</a:t>
            </a:r>
            <a:r>
              <a:rPr lang="ru-RU" sz="2800" dirty="0" smtClean="0"/>
              <a:t> </a:t>
            </a:r>
            <a:r>
              <a:rPr lang="ru-RU" sz="2800" dirty="0" err="1" smtClean="0"/>
              <a:t>таблиці</a:t>
            </a:r>
            <a:r>
              <a:rPr lang="ru-RU" sz="2800" dirty="0" smtClean="0"/>
              <a:t>, </a:t>
            </a:r>
            <a:r>
              <a:rPr lang="ru-RU" sz="2800" dirty="0" err="1" smtClean="0"/>
              <a:t>дуже</a:t>
            </a:r>
            <a:r>
              <a:rPr lang="ru-RU" sz="2800" dirty="0" smtClean="0"/>
              <a:t> </a:t>
            </a:r>
            <a:r>
              <a:rPr lang="ru-RU" sz="2800" dirty="0" err="1" smtClean="0"/>
              <a:t>схожої</a:t>
            </a:r>
            <a:r>
              <a:rPr lang="ru-RU" sz="2800" dirty="0" smtClean="0"/>
              <a:t> на </a:t>
            </a:r>
            <a:r>
              <a:rPr lang="ru-RU" sz="2800" dirty="0" err="1" smtClean="0"/>
              <a:t>зведену</a:t>
            </a:r>
            <a:r>
              <a:rPr lang="ru-RU" sz="2800" dirty="0" smtClean="0"/>
              <a:t> </a:t>
            </a:r>
            <a:r>
              <a:rPr lang="ru-RU" sz="2800" dirty="0" err="1" smtClean="0"/>
              <a:t>таблицю</a:t>
            </a:r>
            <a:r>
              <a:rPr lang="en-US" sz="2800" dirty="0"/>
              <a:t> </a:t>
            </a:r>
            <a:r>
              <a:rPr lang="en-US" sz="2800" dirty="0" smtClean="0"/>
              <a:t>Excel.</a:t>
            </a:r>
            <a:endParaRPr lang="ru-RU" sz="2800" dirty="0"/>
          </a:p>
        </p:txBody>
      </p:sp>
      <p:sp>
        <p:nvSpPr>
          <p:cNvPr id="4" name="Шестиугольник 3"/>
          <p:cNvSpPr/>
          <p:nvPr/>
        </p:nvSpPr>
        <p:spPr>
          <a:xfrm>
            <a:off x="611560" y="2924944"/>
            <a:ext cx="3966489" cy="3312368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rgbClr val="FFC000"/>
                </a:solidFill>
              </a:rPr>
              <a:t>Кожен перехресний запит повинен включати наступні компоненти:</a:t>
            </a:r>
          </a:p>
          <a:p>
            <a:pPr algn="ctr"/>
            <a:endParaRPr lang="uk-UA" sz="2000" dirty="0" smtClean="0">
              <a:solidFill>
                <a:srgbClr val="FFC000"/>
              </a:solidFill>
            </a:endParaRPr>
          </a:p>
          <a:p>
            <a:pPr algn="ctr"/>
            <a:r>
              <a:rPr lang="uk-UA" sz="2400" dirty="0" smtClean="0">
                <a:solidFill>
                  <a:srgbClr val="FFC000"/>
                </a:solidFill>
              </a:rPr>
              <a:t>- заголовок стовпця</a:t>
            </a:r>
          </a:p>
          <a:p>
            <a:pPr algn="ctr"/>
            <a:r>
              <a:rPr lang="uk-UA" sz="2400" dirty="0" smtClean="0">
                <a:solidFill>
                  <a:srgbClr val="FFC000"/>
                </a:solidFill>
              </a:rPr>
              <a:t>- заголовок рядка</a:t>
            </a:r>
            <a:br>
              <a:rPr lang="uk-UA" sz="2400" dirty="0" smtClean="0">
                <a:solidFill>
                  <a:srgbClr val="FFC000"/>
                </a:solidFill>
              </a:rPr>
            </a:br>
            <a:r>
              <a:rPr lang="uk-UA" sz="2400" dirty="0" smtClean="0">
                <a:solidFill>
                  <a:srgbClr val="FFC000"/>
                </a:solidFill>
              </a:rPr>
              <a:t>- </a:t>
            </a:r>
            <a:r>
              <a:rPr lang="uk-UA" sz="2400" dirty="0">
                <a:solidFill>
                  <a:srgbClr val="FFC000"/>
                </a:solidFill>
              </a:rPr>
              <a:t>п</a:t>
            </a:r>
            <a:r>
              <a:rPr lang="uk-UA" sz="2400" dirty="0" smtClean="0">
                <a:solidFill>
                  <a:srgbClr val="FFC000"/>
                </a:solidFill>
              </a:rPr>
              <a:t>ідсумкове поле.</a:t>
            </a: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5" name="Шестиугольник 4"/>
          <p:cNvSpPr/>
          <p:nvPr/>
        </p:nvSpPr>
        <p:spPr>
          <a:xfrm>
            <a:off x="4588807" y="2924944"/>
            <a:ext cx="4155306" cy="3299792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rgbClr val="FFC000"/>
                </a:solidFill>
              </a:rPr>
              <a:t>Переваги:</a:t>
            </a:r>
          </a:p>
          <a:p>
            <a:pPr marL="285750" indent="-285750" algn="ctr">
              <a:buFontTx/>
              <a:buChar char="-"/>
            </a:pPr>
            <a:r>
              <a:rPr lang="uk-UA" dirty="0" smtClean="0">
                <a:solidFill>
                  <a:srgbClr val="FFC000"/>
                </a:solidFill>
              </a:rPr>
              <a:t>можливість обробки значного обсягу даних і виводу їх у форматі який дуже добре підходить до автоматичного створення </a:t>
            </a:r>
            <a:r>
              <a:rPr lang="uk-UA" dirty="0" smtClean="0">
                <a:solidFill>
                  <a:srgbClr val="FF0000"/>
                </a:solidFill>
              </a:rPr>
              <a:t>графіків</a:t>
            </a:r>
            <a:r>
              <a:rPr lang="uk-UA" dirty="0" smtClean="0">
                <a:solidFill>
                  <a:srgbClr val="FFC000"/>
                </a:solidFill>
              </a:rPr>
              <a:t> і </a:t>
            </a:r>
            <a:r>
              <a:rPr lang="uk-UA" dirty="0" smtClean="0">
                <a:solidFill>
                  <a:srgbClr val="FF0000"/>
                </a:solidFill>
              </a:rPr>
              <a:t>діаграм</a:t>
            </a:r>
            <a:r>
              <a:rPr lang="uk-UA" dirty="0" smtClean="0">
                <a:solidFill>
                  <a:srgbClr val="FFC000"/>
                </a:solidFill>
              </a:rPr>
              <a:t>;</a:t>
            </a:r>
            <a:endParaRPr lang="uk-UA" dirty="0">
              <a:solidFill>
                <a:srgbClr val="FF0000"/>
              </a:solidFill>
            </a:endParaRPr>
          </a:p>
          <a:p>
            <a:pPr marL="285750" indent="-285750" algn="ctr">
              <a:buFontTx/>
              <a:buChar char="-"/>
            </a:pPr>
            <a:r>
              <a:rPr lang="uk-UA" dirty="0">
                <a:solidFill>
                  <a:srgbClr val="FFC000"/>
                </a:solidFill>
              </a:rPr>
              <a:t>п</a:t>
            </a:r>
            <a:r>
              <a:rPr lang="uk-UA" dirty="0" smtClean="0">
                <a:solidFill>
                  <a:srgbClr val="FFC000"/>
                </a:solidFill>
              </a:rPr>
              <a:t>ростота і швидкість обробки складних запитів з декількома рівнями деталізації.</a:t>
            </a:r>
            <a:endParaRPr lang="ru-RU" dirty="0" smtClean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3355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9" y="0"/>
            <a:ext cx="91319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3339802"/>
          </a:xfrm>
        </p:spPr>
        <p:txBody>
          <a:bodyPr>
            <a:normAutofit/>
          </a:bodyPr>
          <a:lstStyle/>
          <a:p>
            <a:pPr algn="just"/>
            <a:r>
              <a:rPr lang="uk-UA" sz="2400" b="1" dirty="0" smtClean="0"/>
              <a:t>Для побудови перехресного запиту виконайте такі дії:</a:t>
            </a:r>
            <a:r>
              <a:rPr lang="uk-UA" sz="1600" dirty="0" smtClean="0"/>
              <a:t/>
            </a:r>
            <a:br>
              <a:rPr lang="uk-UA" sz="1600" dirty="0" smtClean="0"/>
            </a:br>
            <a:r>
              <a:rPr lang="uk-UA" sz="1600" dirty="0" smtClean="0"/>
              <a:t/>
            </a:r>
            <a:br>
              <a:rPr lang="uk-UA" sz="1600" dirty="0" smtClean="0"/>
            </a:br>
            <a:r>
              <a:rPr lang="uk-UA" sz="1600" dirty="0" smtClean="0"/>
              <a:t/>
            </a:r>
            <a:br>
              <a:rPr lang="uk-UA" sz="1600" dirty="0" smtClean="0"/>
            </a:br>
            <a:r>
              <a:rPr lang="uk-UA" sz="1600" dirty="0" smtClean="0"/>
              <a:t>	</a:t>
            </a:r>
            <a:r>
              <a:rPr lang="uk-UA" sz="2000" dirty="0" smtClean="0"/>
              <a:t>У режимі конструктора сформуйте запит на вибірку</a:t>
            </a:r>
            <a:r>
              <a:rPr lang="en-US" sz="2000" dirty="0" smtClean="0"/>
              <a:t> </a:t>
            </a:r>
            <a:r>
              <a:rPr lang="uk-UA" sz="2000" dirty="0" smtClean="0"/>
              <a:t>(запит на вибірку втілює вибірку даних ,відповідних вказаним умовам відбору,</a:t>
            </a:r>
            <a:r>
              <a:rPr lang="en-US" sz="2000" dirty="0" smtClean="0"/>
              <a:t> </a:t>
            </a:r>
            <a:r>
              <a:rPr lang="uk-UA" sz="2000" dirty="0" smtClean="0"/>
              <a:t>з однієї або декількох таблиць)</a:t>
            </a:r>
            <a:br>
              <a:rPr lang="uk-UA" sz="2000" dirty="0" smtClean="0"/>
            </a:br>
            <a:r>
              <a:rPr lang="uk-UA" sz="2000" dirty="0" smtClean="0"/>
              <a:t/>
            </a:r>
            <a:br>
              <a:rPr lang="uk-UA" sz="2000" dirty="0" smtClean="0"/>
            </a:br>
            <a:r>
              <a:rPr lang="uk-UA" sz="2000" dirty="0" smtClean="0"/>
              <a:t>Змініть тип запиту на Перехресний (вкладка </a:t>
            </a:r>
            <a:r>
              <a:rPr lang="uk-UA" sz="2000" b="1" dirty="0" smtClean="0"/>
              <a:t>Робота</a:t>
            </a:r>
            <a:r>
              <a:rPr lang="uk-UA" sz="2000" dirty="0" smtClean="0"/>
              <a:t> з запитами, група</a:t>
            </a:r>
            <a:r>
              <a:rPr lang="uk-UA" sz="2000" b="1" dirty="0" smtClean="0"/>
              <a:t> Тип </a:t>
            </a:r>
            <a:r>
              <a:rPr lang="uk-UA" sz="2000" dirty="0" smtClean="0"/>
              <a:t>запиту)</a:t>
            </a:r>
            <a:endParaRPr lang="uk-UA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645" y="3717032"/>
            <a:ext cx="6552072" cy="230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44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9" y="0"/>
            <a:ext cx="91319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259632" y="462182"/>
            <a:ext cx="4744247" cy="1800199"/>
          </a:xfrm>
        </p:spPr>
        <p:txBody>
          <a:bodyPr>
            <a:normAutofit/>
          </a:bodyPr>
          <a:lstStyle/>
          <a:p>
            <a:pPr>
              <a:tabLst>
                <a:tab pos="4122738" algn="l"/>
              </a:tabLst>
            </a:pPr>
            <a:r>
              <a:rPr lang="ru-RU" sz="2400" dirty="0"/>
              <a:t>У </a:t>
            </a:r>
            <a:r>
              <a:rPr lang="ru-RU" sz="2400" dirty="0" err="1"/>
              <a:t>нижній</a:t>
            </a:r>
            <a:r>
              <a:rPr lang="ru-RU" sz="2400" dirty="0"/>
              <a:t> </a:t>
            </a:r>
            <a:r>
              <a:rPr lang="ru-RU" sz="2400" dirty="0" err="1"/>
              <a:t>частині</a:t>
            </a:r>
            <a:r>
              <a:rPr lang="ru-RU" sz="2400" dirty="0"/>
              <a:t> бланка </a:t>
            </a:r>
            <a:r>
              <a:rPr lang="ru-RU" sz="2400" dirty="0" err="1"/>
              <a:t>запиту</a:t>
            </a:r>
            <a:r>
              <a:rPr lang="ru-RU" sz="2400" dirty="0"/>
              <a:t> </a:t>
            </a:r>
            <a:r>
              <a:rPr lang="ru-RU" sz="2400" dirty="0" err="1"/>
              <a:t>з'являться</a:t>
            </a:r>
            <a:r>
              <a:rPr lang="ru-RU" sz="2400" dirty="0"/>
              <a:t> </a:t>
            </a:r>
            <a:r>
              <a:rPr lang="ru-RU" sz="2400" dirty="0" smtClean="0"/>
              <a:t>рядки:</a:t>
            </a:r>
            <a:r>
              <a:rPr lang="en-US" sz="2400" dirty="0" smtClean="0"/>
              <a:t> </a:t>
            </a:r>
            <a:r>
              <a:rPr lang="ru-RU" sz="2400" b="1" dirty="0" smtClean="0"/>
              <a:t>"</a:t>
            </a:r>
            <a:r>
              <a:rPr lang="ru-RU" sz="2400" b="1" dirty="0" err="1"/>
              <a:t>Групова</a:t>
            </a:r>
            <a:r>
              <a:rPr lang="ru-RU" sz="2400" b="1" dirty="0"/>
              <a:t> </a:t>
            </a:r>
            <a:r>
              <a:rPr lang="ru-RU" sz="2400" b="1" dirty="0" err="1"/>
              <a:t>операція</a:t>
            </a:r>
            <a:r>
              <a:rPr lang="ru-RU" sz="2400" b="1" dirty="0"/>
              <a:t>" </a:t>
            </a:r>
            <a:r>
              <a:rPr lang="ru-RU" sz="2400" dirty="0"/>
              <a:t>і </a:t>
            </a:r>
            <a:r>
              <a:rPr lang="ru-RU" sz="2400" b="1" dirty="0"/>
              <a:t>"</a:t>
            </a:r>
            <a:r>
              <a:rPr lang="ru-RU" sz="2400" b="1" dirty="0" err="1"/>
              <a:t>Перехресна</a:t>
            </a:r>
            <a:r>
              <a:rPr lang="ru-RU" sz="2400" b="1" dirty="0"/>
              <a:t> </a:t>
            </a:r>
            <a:r>
              <a:rPr lang="ru-RU" sz="2400" b="1" dirty="0" err="1"/>
              <a:t>таблиця</a:t>
            </a:r>
            <a:r>
              <a:rPr lang="ru-RU" sz="2400" b="1" dirty="0" smtClean="0"/>
              <a:t>"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3985087"/>
            <a:ext cx="3815446" cy="232772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231102"/>
            <a:ext cx="1944216" cy="226236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971600" y="2154238"/>
            <a:ext cx="712781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dirty="0" smtClean="0"/>
              <a:t>У рядку "Перехресна таблиця" для кожного поля запиту виберіть одну з чотирьох установок: Заголовки рядків, Заголовки стовпців. Значення (виведене в комірках перехресної таблиці) або не відображається.</a:t>
            </a:r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val="2432525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9" y="0"/>
            <a:ext cx="91319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1849" y="332656"/>
            <a:ext cx="7772400" cy="3240360"/>
          </a:xfrm>
        </p:spPr>
        <p:txBody>
          <a:bodyPr>
            <a:normAutofit/>
          </a:bodyPr>
          <a:lstStyle/>
          <a:p>
            <a:r>
              <a:rPr lang="uk-UA" sz="2000" dirty="0" smtClean="0"/>
              <a:t>Для перехресного запиту визначте поле (можна декілька) в якості заголовків рядків. Визначте одне (і </a:t>
            </a:r>
            <a:r>
              <a:rPr lang="uk-UA" sz="2000" b="1" dirty="0" smtClean="0"/>
              <a:t>тільки</a:t>
            </a:r>
            <a:r>
              <a:rPr lang="uk-UA" sz="2000" dirty="0" smtClean="0"/>
              <a:t> </a:t>
            </a:r>
            <a:r>
              <a:rPr lang="uk-UA" sz="2000" b="1" dirty="0" smtClean="0"/>
              <a:t>одне</a:t>
            </a:r>
            <a:r>
              <a:rPr lang="uk-UA" sz="2000" dirty="0" smtClean="0"/>
              <a:t>) поле, яке буде використовуватися в якості заголовків стовпців.</a:t>
            </a:r>
            <a:br>
              <a:rPr lang="uk-UA" sz="2000" dirty="0" smtClean="0"/>
            </a:br>
            <a:r>
              <a:rPr lang="uk-UA" sz="2000" dirty="0" smtClean="0"/>
              <a:t/>
            </a:r>
            <a:br>
              <a:rPr lang="uk-UA" sz="2000" dirty="0" smtClean="0"/>
            </a:br>
            <a:r>
              <a:rPr lang="uk-UA" sz="2000" dirty="0" smtClean="0"/>
              <a:t>Визначте одне (і тільки одне) поле значень. Це поле повинно бути підсумковим (тобто в рядку "Групова операція" повинна бути задана одна з підсумкових функцій, наприклад підсумовування (</a:t>
            </a:r>
            <a:r>
              <a:rPr lang="uk-UA" sz="2000" dirty="0" err="1" smtClean="0"/>
              <a:t>Sum</a:t>
            </a:r>
            <a:r>
              <a:rPr lang="uk-UA" sz="2000" dirty="0" smtClean="0"/>
              <a:t>), визначення середнього значення (</a:t>
            </a:r>
            <a:r>
              <a:rPr lang="uk-UA" sz="2000" dirty="0" err="1" smtClean="0"/>
              <a:t>Avg</a:t>
            </a:r>
            <a:r>
              <a:rPr lang="uk-UA" sz="2000" dirty="0" smtClean="0"/>
              <a:t>) або кількості (</a:t>
            </a:r>
            <a:r>
              <a:rPr lang="uk-UA" sz="2000" dirty="0" err="1" smtClean="0"/>
              <a:t>Count</a:t>
            </a:r>
            <a:r>
              <a:rPr lang="uk-UA" sz="2000" dirty="0" smtClean="0"/>
              <a:t>))</a:t>
            </a:r>
            <a:endParaRPr lang="uk-UA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506" y="3861048"/>
            <a:ext cx="7394028" cy="2238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019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9" y="0"/>
            <a:ext cx="91319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5765" y="260648"/>
            <a:ext cx="7624567" cy="2016224"/>
          </a:xfrm>
        </p:spPr>
        <p:txBody>
          <a:bodyPr>
            <a:normAutofit/>
          </a:bodyPr>
          <a:lstStyle/>
          <a:p>
            <a:r>
              <a:rPr lang="ru-RU" sz="2400" dirty="0"/>
              <a:t>Як приклад </a:t>
            </a:r>
            <a:r>
              <a:rPr lang="ru-RU" sz="2400" dirty="0" err="1"/>
              <a:t>розглянемо</a:t>
            </a:r>
            <a:r>
              <a:rPr lang="ru-RU" sz="2400" dirty="0"/>
              <a:t> </a:t>
            </a:r>
            <a:r>
              <a:rPr lang="ru-RU" sz="2400" dirty="0" err="1"/>
              <a:t>створення</a:t>
            </a:r>
            <a:r>
              <a:rPr lang="ru-RU" sz="2400" dirty="0"/>
              <a:t> </a:t>
            </a:r>
            <a:r>
              <a:rPr lang="ru-RU" sz="2400" dirty="0" err="1"/>
              <a:t>перехресного</a:t>
            </a:r>
            <a:r>
              <a:rPr lang="ru-RU" sz="2400" dirty="0"/>
              <a:t> </a:t>
            </a:r>
            <a:r>
              <a:rPr lang="ru-RU" sz="2400" dirty="0" err="1"/>
              <a:t>запиту</a:t>
            </a:r>
            <a:r>
              <a:rPr lang="ru-RU" sz="2400" dirty="0"/>
              <a:t>, </a:t>
            </a:r>
            <a:r>
              <a:rPr lang="ru-RU" sz="2400" dirty="0" err="1" smtClean="0"/>
              <a:t>який</a:t>
            </a:r>
            <a:r>
              <a:rPr lang="ru-RU" sz="2400" dirty="0" smtClean="0"/>
              <a:t> </a:t>
            </a:r>
            <a:r>
              <a:rPr lang="ru-RU" sz="2400" dirty="0" err="1" smtClean="0"/>
              <a:t>відображає</a:t>
            </a:r>
            <a:r>
              <a:rPr lang="ru-RU" sz="2400" dirty="0" smtClean="0"/>
              <a:t> </a:t>
            </a:r>
            <a:r>
              <a:rPr lang="ru-RU" sz="2400" dirty="0" err="1"/>
              <a:t>кількість</a:t>
            </a:r>
            <a:r>
              <a:rPr lang="ru-RU" sz="2400" dirty="0"/>
              <a:t> </a:t>
            </a:r>
            <a:r>
              <a:rPr lang="ru-RU" sz="2400" dirty="0" err="1"/>
              <a:t>товарів</a:t>
            </a:r>
            <a:r>
              <a:rPr lang="ru-RU" sz="2400" dirty="0"/>
              <a:t>, </a:t>
            </a:r>
            <a:r>
              <a:rPr lang="ru-RU" sz="2400" dirty="0" err="1"/>
              <a:t>що</a:t>
            </a:r>
            <a:r>
              <a:rPr lang="ru-RU" sz="2400" dirty="0"/>
              <a:t> </a:t>
            </a:r>
            <a:r>
              <a:rPr lang="ru-RU" sz="2400" dirty="0" err="1"/>
              <a:t>зберігаються</a:t>
            </a:r>
            <a:r>
              <a:rPr lang="ru-RU" sz="2400" dirty="0"/>
              <a:t> на складах. У заголовках </a:t>
            </a:r>
            <a:r>
              <a:rPr lang="ru-RU" sz="2400" dirty="0" err="1"/>
              <a:t>рядків</a:t>
            </a:r>
            <a:r>
              <a:rPr lang="ru-RU" sz="2400" dirty="0"/>
              <a:t> </a:t>
            </a:r>
            <a:r>
              <a:rPr lang="ru-RU" sz="2400" dirty="0" err="1"/>
              <a:t>вкажемо</a:t>
            </a:r>
            <a:r>
              <a:rPr lang="ru-RU" sz="2400" dirty="0"/>
              <a:t> </a:t>
            </a:r>
            <a:r>
              <a:rPr lang="ru-RU" sz="2400" dirty="0" err="1"/>
              <a:t>найменування</a:t>
            </a:r>
            <a:r>
              <a:rPr lang="ru-RU" sz="2400" dirty="0"/>
              <a:t> </a:t>
            </a:r>
            <a:r>
              <a:rPr lang="ru-RU" sz="2400" dirty="0" err="1"/>
              <a:t>товарів</a:t>
            </a:r>
            <a:r>
              <a:rPr lang="ru-RU" sz="2400" dirty="0"/>
              <a:t>, в заголовках </a:t>
            </a:r>
            <a:r>
              <a:rPr lang="ru-RU" sz="2400" dirty="0" err="1"/>
              <a:t>стовпців</a:t>
            </a:r>
            <a:r>
              <a:rPr lang="ru-RU" sz="2400" dirty="0"/>
              <a:t> - </a:t>
            </a:r>
            <a:r>
              <a:rPr lang="ru-RU" sz="2400" dirty="0" err="1"/>
              <a:t>номери</a:t>
            </a:r>
            <a:r>
              <a:rPr lang="ru-RU" sz="2400" dirty="0"/>
              <a:t> </a:t>
            </a:r>
            <a:r>
              <a:rPr lang="ru-RU" sz="2400" dirty="0" err="1"/>
              <a:t>складів</a:t>
            </a:r>
            <a:r>
              <a:rPr lang="ru-RU" sz="2400" dirty="0"/>
              <a:t>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2132856"/>
            <a:ext cx="5386837" cy="4152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651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3175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Горизонтальный свиток 3"/>
          <p:cNvSpPr/>
          <p:nvPr/>
        </p:nvSpPr>
        <p:spPr>
          <a:xfrm>
            <a:off x="1330846" y="692696"/>
            <a:ext cx="6480720" cy="2952328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err="1">
                <a:solidFill>
                  <a:srgbClr val="C00000"/>
                </a:solidFill>
              </a:rPr>
              <a:t>Дякую</a:t>
            </a:r>
            <a:r>
              <a:rPr lang="ru-RU" sz="4800" dirty="0">
                <a:solidFill>
                  <a:srgbClr val="C00000"/>
                </a:solidFill>
              </a:rPr>
              <a:t> за </a:t>
            </a:r>
            <a:r>
              <a:rPr lang="ru-RU" sz="4800" dirty="0" err="1">
                <a:solidFill>
                  <a:srgbClr val="C00000"/>
                </a:solidFill>
              </a:rPr>
              <a:t>увагу</a:t>
            </a:r>
            <a:endParaRPr lang="ru-RU" sz="4800" dirty="0">
              <a:solidFill>
                <a:srgbClr val="C00000"/>
              </a:solidFill>
            </a:endParaRPr>
          </a:p>
        </p:txBody>
      </p:sp>
      <p:sp>
        <p:nvSpPr>
          <p:cNvPr id="6" name="AutoShape 8" descr="Картинки по запросу комп'ютерна техніка запит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8914" y="3391882"/>
            <a:ext cx="5112568" cy="2863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6852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202</Words>
  <Application>Microsoft Office PowerPoint</Application>
  <PresentationFormat>Экран (4:3)</PresentationFormat>
  <Paragraphs>15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Arial</vt:lpstr>
      <vt:lpstr>Calibri</vt:lpstr>
      <vt:lpstr>Тема Office</vt:lpstr>
      <vt:lpstr>Як створити перехресний запит?</vt:lpstr>
      <vt:lpstr>Перехресний запит – це запит у якому відбувається статистична обробка даних, результати якої виводяться у вигляді таблиці, дуже схожої на зведену таблицю Excel.</vt:lpstr>
      <vt:lpstr>Для побудови перехресного запиту виконайте такі дії:    У режимі конструктора сформуйте запит на вибірку (запит на вибірку втілює вибірку даних ,відповідних вказаним умовам відбору, з однієї або декількох таблиць)  Змініть тип запиту на Перехресний (вкладка Робота з запитами, група Тип запиту)</vt:lpstr>
      <vt:lpstr>У нижній частині бланка запиту з'являться рядки: "Групова операція" і "Перехресна таблиця".</vt:lpstr>
      <vt:lpstr>Для перехресного запиту визначте поле (можна декілька) в якості заголовків рядків. Визначте одне (і тільки одне) поле, яке буде використовуватися в якості заголовків стовпців.  Визначте одне (і тільки одне) поле значень. Це поле повинно бути підсумковим (тобто в рядку "Групова операція" повинна бути задана одна з підсумкових функцій, наприклад підсумовування (Sum), визначення середнього значення (Avg) або кількості (Count))</vt:lpstr>
      <vt:lpstr>Як приклад розглянемо створення перехресного запиту, який відображає кількість товарів, що зберігаються на складах. У заголовках рядків вкажемо найменування товарів, в заголовках стовпців - номери складів 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sider</dc:creator>
  <cp:lastModifiedBy>Irina</cp:lastModifiedBy>
  <cp:revision>9</cp:revision>
  <dcterms:created xsi:type="dcterms:W3CDTF">2018-02-11T19:04:20Z</dcterms:created>
  <dcterms:modified xsi:type="dcterms:W3CDTF">2018-02-13T15:38:48Z</dcterms:modified>
</cp:coreProperties>
</file>